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19"/>
  </p:notesMasterIdLst>
  <p:sldIdLst>
    <p:sldId id="256" r:id="rId3"/>
    <p:sldId id="281" r:id="rId4"/>
    <p:sldId id="284" r:id="rId5"/>
    <p:sldId id="282" r:id="rId6"/>
    <p:sldId id="283" r:id="rId7"/>
    <p:sldId id="285" r:id="rId8"/>
    <p:sldId id="277" r:id="rId9"/>
    <p:sldId id="278" r:id="rId10"/>
    <p:sldId id="279" r:id="rId11"/>
    <p:sldId id="273" r:id="rId12"/>
    <p:sldId id="275" r:id="rId13"/>
    <p:sldId id="274" r:id="rId14"/>
    <p:sldId id="286" r:id="rId15"/>
    <p:sldId id="287" r:id="rId16"/>
    <p:sldId id="289" r:id="rId17"/>
    <p:sldId id="288" r:id="rId18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9" userDrawn="1">
          <p15:clr>
            <a:srgbClr val="A4A3A4"/>
          </p15:clr>
        </p15:guide>
        <p15:guide id="2" orient="horz" pos="4170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5" pos="5670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B"/>
    <a:srgbClr val="FF193F"/>
    <a:srgbClr val="73C143"/>
    <a:srgbClr val="FFFFFF"/>
    <a:srgbClr val="03459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01" autoAdjust="0"/>
    <p:restoredTop sz="94660"/>
  </p:normalViewPr>
  <p:slideViewPr>
    <p:cSldViewPr showGuides="1">
      <p:cViewPr>
        <p:scale>
          <a:sx n="160" d="100"/>
          <a:sy n="160" d="100"/>
        </p:scale>
        <p:origin x="1736" y="312"/>
      </p:cViewPr>
      <p:guideLst>
        <p:guide orient="horz" pos="3339"/>
        <p:guide orient="horz" pos="4170"/>
        <p:guide orient="horz" pos="799"/>
        <p:guide pos="567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Relationship Id="rId2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Kids go Free 2017</c:v>
                </c:pt>
              </c:strCache>
            </c:strRef>
          </c:tx>
          <c:dLbls>
            <c:dLbl>
              <c:idx val="0"/>
              <c:layout>
                <c:manualLayout>
                  <c:x val="-0.0719512967149373"/>
                  <c:y val="0.112141200908169"/>
                </c:manualLayout>
              </c:layout>
              <c:tx>
                <c:rich>
                  <a:bodyPr/>
                  <a:lstStyle/>
                  <a:p>
                    <a:r>
                      <a:rPr lang="mr-IN" dirty="0" smtClean="0">
                        <a:solidFill>
                          <a:srgbClr val="FF0000"/>
                        </a:solidFill>
                      </a:rPr>
                      <a:t>10</a:t>
                    </a:r>
                    <a:r>
                      <a:rPr lang="mr-IN" dirty="0">
                        <a:solidFill>
                          <a:srgbClr val="FF0000"/>
                        </a:solidFill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204195754518665"/>
                  <c:y val="-0.111242210521231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mr-IN" smtClean="0"/>
                      <a:t>46</a:t>
                    </a:r>
                    <a:r>
                      <a:rPr lang="mr-IN"/>
                      <a:t>%</a:t>
                    </a:r>
                  </a:p>
                </c:rich>
              </c:tx>
              <c:spPr>
                <a:effectLst/>
              </c:sp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93916342000651"/>
                  <c:y val="-0.0730609632384909"/>
                </c:manualLayout>
              </c:layout>
              <c:tx>
                <c:rich>
                  <a:bodyPr/>
                  <a:lstStyle/>
                  <a:p>
                    <a:r>
                      <a:rPr lang="mr-IN" smtClean="0"/>
                      <a:t>31</a:t>
                    </a:r>
                    <a:r>
                      <a:rPr lang="mr-IN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mr-IN" smtClean="0"/>
                      <a:t>13</a:t>
                    </a:r>
                    <a:r>
                      <a:rPr lang="mr-IN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IBL</c:v>
                </c:pt>
                <c:pt idx="1">
                  <c:v>ICB</c:v>
                </c:pt>
                <c:pt idx="2">
                  <c:v>IHD</c:v>
                </c:pt>
                <c:pt idx="3">
                  <c:v>IFR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9.700000000000001</c:v>
                </c:pt>
                <c:pt idx="1">
                  <c:v>46.2</c:v>
                </c:pt>
                <c:pt idx="2">
                  <c:v>30.6</c:v>
                </c:pt>
                <c:pt idx="3">
                  <c:v>13.4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Kids of Free 2016</c:v>
                </c:pt>
              </c:strCache>
            </c:strRef>
          </c:tx>
          <c:dLbls>
            <c:dLbl>
              <c:idx val="0"/>
              <c:layout>
                <c:manualLayout>
                  <c:x val="-0.0871875754794454"/>
                  <c:y val="0.168920342012463"/>
                </c:manualLayout>
              </c:layout>
              <c:tx>
                <c:rich>
                  <a:bodyPr/>
                  <a:lstStyle/>
                  <a:p>
                    <a:r>
                      <a:rPr lang="mr-IN" dirty="0" smtClean="0">
                        <a:solidFill>
                          <a:srgbClr val="FF0000"/>
                        </a:solidFill>
                      </a:rPr>
                      <a:t> </a:t>
                    </a:r>
                    <a:r>
                      <a:rPr lang="mr-IN" dirty="0">
                        <a:solidFill>
                          <a:srgbClr val="FF0000"/>
                        </a:solidFill>
                      </a:rPr>
                      <a:t>9%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237962658808753"/>
                  <c:y val="-0.0640638133423506"/>
                </c:manualLayout>
              </c:layout>
              <c:tx>
                <c:rich>
                  <a:bodyPr/>
                  <a:lstStyle/>
                  <a:p>
                    <a:r>
                      <a:rPr lang="mr-IN" dirty="0" smtClean="0"/>
                      <a:t>47</a:t>
                    </a:r>
                    <a:r>
                      <a:rPr lang="mr-IN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63167117530554"/>
                  <c:y val="-0.0730256992415825"/>
                </c:manualLayout>
              </c:layout>
              <c:tx>
                <c:rich>
                  <a:bodyPr/>
                  <a:lstStyle/>
                  <a:p>
                    <a:r>
                      <a:rPr lang="mr-IN" smtClean="0"/>
                      <a:t>31</a:t>
                    </a:r>
                    <a:r>
                      <a:rPr lang="mr-IN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mr-IN" smtClean="0"/>
                      <a:t>13</a:t>
                    </a:r>
                    <a:r>
                      <a:rPr lang="mr-IN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IBL</c:v>
                </c:pt>
                <c:pt idx="1">
                  <c:v>ICB</c:v>
                </c:pt>
                <c:pt idx="2">
                  <c:v>IHD</c:v>
                </c:pt>
                <c:pt idx="3">
                  <c:v>IFR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8.700000000000001</c:v>
                </c:pt>
                <c:pt idx="1">
                  <c:v>47.0</c:v>
                </c:pt>
                <c:pt idx="2">
                  <c:v>30.6</c:v>
                </c:pt>
                <c:pt idx="3">
                  <c:v>13.5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0.647</cdr:x>
      <cdr:y>0.02353</cdr:y>
    </cdr:from>
    <cdr:to>
      <cdr:x>1</cdr:x>
      <cdr:y>0.17538</cdr:y>
    </cdr:to>
    <cdr:pic>
      <cdr:nvPicPr>
        <cdr:cNvPr id="2" name="Picture 1"/>
        <cdr:cNvPicPr>
          <a:picLocks xmlns:a="http://schemas.openxmlformats.org/drawingml/2006/main" noChangeAspect="1" noChangeArrowheads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/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2677690" y="97434"/>
          <a:ext cx="1460922" cy="62869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</a:extLst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0.65111</cdr:x>
      <cdr:y>0.00691</cdr:y>
    </cdr:from>
    <cdr:to>
      <cdr:x>0.99896</cdr:x>
      <cdr:y>0.18889</cdr:y>
    </cdr:to>
    <cdr:pic>
      <cdr:nvPicPr>
        <cdr:cNvPr id="2" name="Picture 1"/>
        <cdr:cNvPicPr>
          <a:picLocks xmlns:a="http://schemas.openxmlformats.org/drawingml/2006/main" noChangeAspect="1" noChangeArrowheads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/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2695724" y="28600"/>
          <a:ext cx="1440160" cy="75346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</a:extLst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78F7E-D42F-4ECF-81C3-F16D69B3B48E}" type="datetimeFigureOut">
              <a:rPr lang="sv-SE" smtClean="0"/>
              <a:t>2017-11-21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1508C-8373-411A-A6F3-A6CC8CED54B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8928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t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7600" y="127067"/>
            <a:ext cx="8852400" cy="56484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3568" y="4581130"/>
            <a:ext cx="7702624" cy="576064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rgbClr val="03459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683568" y="5157192"/>
            <a:ext cx="7704856" cy="48160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rgbClr val="03459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 dirty="0"/>
          </a:p>
        </p:txBody>
      </p:sp>
      <p:sp>
        <p:nvSpPr>
          <p:cNvPr id="7" name="Rectangle 17"/>
          <p:cNvSpPr/>
          <p:nvPr userDrawn="1"/>
        </p:nvSpPr>
        <p:spPr>
          <a:xfrm>
            <a:off x="146050" y="5791200"/>
            <a:ext cx="8851900" cy="182035"/>
          </a:xfrm>
          <a:prstGeom prst="rect">
            <a:avLst/>
          </a:prstGeom>
          <a:solidFill>
            <a:srgbClr val="E41F1F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875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034592"/>
              </a:solidFill>
            </a:endParaRPr>
          </a:p>
        </p:txBody>
      </p:sp>
      <p:sp>
        <p:nvSpPr>
          <p:cNvPr id="9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8994B6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noProof="0" dirty="0" smtClean="0"/>
              <a:t>This slide may not be copied or otherwise reproduced</a:t>
            </a:r>
            <a:endParaRPr lang="en-US" noProof="0" dirty="0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8628"/>
            <a:ext cx="10443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5FA82D4D-62A5-438C-899A-089AB9D4DB2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  <p:pic>
        <p:nvPicPr>
          <p:cNvPr id="4" name="LogoBlue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42" y="6174772"/>
            <a:ext cx="1288961" cy="4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4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ue with 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291694" y="1600200"/>
            <a:ext cx="4140000" cy="414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846004" y="1604016"/>
            <a:ext cx="4140000" cy="414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mtClean="0"/>
              <a:t>This slide may not be copied or otherwise reproduced</a:t>
            </a:r>
            <a:endParaRPr lang="en-US"/>
          </a:p>
        </p:txBody>
      </p:sp>
      <p:sp>
        <p:nvSpPr>
          <p:cNvPr id="6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5000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AD373900-4247-4B3E-8E38-2BFA708014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tshållare för datum 4"/>
          <p:cNvSpPr>
            <a:spLocks noGrp="1"/>
          </p:cNvSpPr>
          <p:nvPr>
            <p:ph type="dt" sz="half" idx="10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578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mtClean="0"/>
              <a:t>This slide may not be copied or otherwise reproduced</a:t>
            </a:r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5000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AD373900-4247-4B3E-8E38-2BFA708014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877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mtClean="0"/>
              <a:t>This slide may not be copied or otherwise reproduced</a:t>
            </a:r>
            <a:endParaRPr lang="en-US"/>
          </a:p>
        </p:txBody>
      </p:sp>
      <p:sp>
        <p:nvSpPr>
          <p:cNvPr id="3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5000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AD373900-4247-4B3E-8E38-2BFA708014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527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with Heading &amp;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5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8994B6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noProof="0" dirty="0" smtClean="0"/>
              <a:t>This slide may not be copied or otherwise reproduced</a:t>
            </a:r>
            <a:endParaRPr lang="en-US" noProof="0" dirty="0"/>
          </a:p>
        </p:txBody>
      </p:sp>
      <p:sp>
        <p:nvSpPr>
          <p:cNvPr id="6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8628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5FA82D4D-62A5-438C-899A-089AB9D4DB2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15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Heading, Layou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287340" y="333374"/>
            <a:ext cx="8713787" cy="3527674"/>
          </a:xfrm>
        </p:spPr>
        <p:txBody>
          <a:bodyPr anchor="ctr" anchorCtr="0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87340" y="3140968"/>
            <a:ext cx="8708495" cy="69110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87339" y="3861050"/>
            <a:ext cx="8708495" cy="2059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8994B6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noProof="0" dirty="0" smtClean="0"/>
              <a:t>This slide may not be copied or otherwise reproduced</a:t>
            </a:r>
            <a:endParaRPr lang="en-US" noProof="0" dirty="0"/>
          </a:p>
        </p:txBody>
      </p:sp>
      <p:sp>
        <p:nvSpPr>
          <p:cNvPr id="6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8628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5FA82D4D-62A5-438C-899A-089AB9D4DB2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165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White with 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291694" y="1600200"/>
            <a:ext cx="4140000" cy="414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846004" y="1604016"/>
            <a:ext cx="4140000" cy="414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6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8994B6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noProof="0" dirty="0" smtClean="0"/>
              <a:t>This slide may not be copied or otherwise reproduced</a:t>
            </a:r>
            <a:endParaRPr lang="en-US" noProof="0" dirty="0"/>
          </a:p>
        </p:txBody>
      </p:sp>
      <p:sp>
        <p:nvSpPr>
          <p:cNvPr id="7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8628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5FA82D4D-62A5-438C-899A-089AB9D4DB2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tshållare för datum 4"/>
          <p:cNvSpPr>
            <a:spLocks noGrp="1"/>
          </p:cNvSpPr>
          <p:nvPr>
            <p:ph type="dt" sz="half" idx="10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795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it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4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8994B6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noProof="0" dirty="0" smtClean="0"/>
              <a:t>This slide may not be copied or otherwise reproduced</a:t>
            </a:r>
            <a:endParaRPr lang="en-US" noProof="0" dirty="0"/>
          </a:p>
        </p:txBody>
      </p:sp>
      <p:sp>
        <p:nvSpPr>
          <p:cNvPr id="5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8628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5FA82D4D-62A5-438C-899A-089AB9D4DB2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442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8994B6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noProof="0" dirty="0" smtClean="0"/>
              <a:t>This slide may not be copied or otherwise reproduced</a:t>
            </a:r>
            <a:endParaRPr lang="en-US" noProof="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8628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5FA82D4D-62A5-438C-899A-089AB9D4DB2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998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tar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7600" y="127067"/>
            <a:ext cx="8852400" cy="5648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3568" y="4581130"/>
            <a:ext cx="7702624" cy="576064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683568" y="5157192"/>
            <a:ext cx="7704856" cy="48160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sv-SE" dirty="0"/>
          </a:p>
        </p:txBody>
      </p:sp>
      <p:sp>
        <p:nvSpPr>
          <p:cNvPr id="7" name="Rectangle 17"/>
          <p:cNvSpPr/>
          <p:nvPr userDrawn="1"/>
        </p:nvSpPr>
        <p:spPr>
          <a:xfrm>
            <a:off x="146050" y="5791200"/>
            <a:ext cx="8851900" cy="182035"/>
          </a:xfrm>
          <a:prstGeom prst="rect">
            <a:avLst/>
          </a:prstGeom>
          <a:solidFill>
            <a:srgbClr val="E41F1F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875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034592"/>
              </a:solidFill>
            </a:endParaRPr>
          </a:p>
        </p:txBody>
      </p:sp>
      <p:sp>
        <p:nvSpPr>
          <p:cNvPr id="9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FFFFFF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This slide may not be copied or otherwise reproduced</a:t>
            </a:r>
            <a:endParaRPr lang="en-US" dirty="0"/>
          </a:p>
        </p:txBody>
      </p:sp>
      <p:sp>
        <p:nvSpPr>
          <p:cNvPr id="11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5000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Slide No. </a:t>
            </a:r>
            <a:fld id="{AD373900-4247-4B3E-8E38-2BFA708014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  <p:pic>
        <p:nvPicPr>
          <p:cNvPr id="4" name="LogoWhite2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42" y="6174772"/>
            <a:ext cx="1288961" cy="4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71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 with Heading &amp;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smtClean="0"/>
              <a:t>This slide may not be copied or otherwise reproduced</a:t>
            </a:r>
            <a:endParaRPr lang="en-US"/>
          </a:p>
        </p:txBody>
      </p:sp>
      <p:sp>
        <p:nvSpPr>
          <p:cNvPr id="6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5000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AD373900-4247-4B3E-8E38-2BFA708014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004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Heading, Layou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287340" y="333374"/>
            <a:ext cx="8713787" cy="3527674"/>
          </a:xfrm>
        </p:spPr>
        <p:txBody>
          <a:bodyPr anchor="ctr" anchorCtr="0"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87340" y="3140968"/>
            <a:ext cx="8708495" cy="69110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87339" y="3861050"/>
            <a:ext cx="8708495" cy="2059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FFFFFF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This slide may not be copied or otherwise reproduced</a:t>
            </a:r>
            <a:endParaRPr lang="en-US" dirty="0"/>
          </a:p>
        </p:txBody>
      </p:sp>
      <p:sp>
        <p:nvSpPr>
          <p:cNvPr id="6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5000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AD373900-4247-4B3E-8E38-2BFA708014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203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287339" y="548680"/>
            <a:ext cx="8708495" cy="86895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287339" y="1600200"/>
            <a:ext cx="8708495" cy="43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7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8994B6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noProof="0" dirty="0" smtClean="0"/>
              <a:t>This slide may not be copied or otherwise reproduced</a:t>
            </a:r>
            <a:endParaRPr lang="en-US" noProof="0" dirty="0"/>
          </a:p>
        </p:txBody>
      </p:sp>
      <p:sp>
        <p:nvSpPr>
          <p:cNvPr id="10" name="Rectangle 5"/>
          <p:cNvSpPr/>
          <p:nvPr/>
        </p:nvSpPr>
        <p:spPr>
          <a:xfrm>
            <a:off x="143933" y="143934"/>
            <a:ext cx="8851900" cy="182035"/>
          </a:xfrm>
          <a:prstGeom prst="rect">
            <a:avLst/>
          </a:prstGeom>
          <a:solidFill>
            <a:srgbClr val="E41F1F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875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03459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8628"/>
            <a:ext cx="10443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5FA82D4D-62A5-438C-899A-089AB9D4DB2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  <p:pic>
        <p:nvPicPr>
          <p:cNvPr id="6" name="LogoBlue1"/>
          <p:cNvPicPr>
            <a:picLocks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42" y="6174772"/>
            <a:ext cx="1288961" cy="4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0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52" r:id="rId4"/>
    <p:sldLayoutId id="2147483654" r:id="rId5"/>
    <p:sldLayoutId id="2147483655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34592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rgbClr val="58595B"/>
          </a:solidFill>
          <a:latin typeface="+mn-lt"/>
          <a:ea typeface="+mn-ea"/>
          <a:cs typeface="+mn-cs"/>
        </a:defRPr>
      </a:lvl1pPr>
      <a:lvl2pPr marL="355600" indent="-17303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b="1" kern="1200">
          <a:solidFill>
            <a:srgbClr val="58595B"/>
          </a:solidFill>
          <a:latin typeface="+mn-lt"/>
          <a:ea typeface="+mn-ea"/>
          <a:cs typeface="+mn-cs"/>
        </a:defRPr>
      </a:lvl2pPr>
      <a:lvl3pPr marL="538163" indent="-182563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>
          <a:solidFill>
            <a:srgbClr val="58595B"/>
          </a:solidFill>
          <a:latin typeface="+mn-lt"/>
          <a:ea typeface="+mn-ea"/>
          <a:cs typeface="+mn-cs"/>
        </a:defRPr>
      </a:lvl3pPr>
      <a:lvl4pPr marL="720725" indent="-182563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>
          <a:solidFill>
            <a:srgbClr val="58595B"/>
          </a:solidFill>
          <a:latin typeface="+mn-lt"/>
          <a:ea typeface="+mn-ea"/>
          <a:cs typeface="+mn-cs"/>
        </a:defRPr>
      </a:lvl4pPr>
      <a:lvl5pPr marL="892175" indent="-1714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>
          <a:solidFill>
            <a:srgbClr val="58595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3459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287339" y="548680"/>
            <a:ext cx="8708495" cy="86895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287339" y="1600200"/>
            <a:ext cx="8708495" cy="43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7" name="Platshållare för sidfot 7"/>
          <p:cNvSpPr>
            <a:spLocks noGrp="1"/>
          </p:cNvSpPr>
          <p:nvPr>
            <p:ph type="ftr" sz="quarter" idx="3"/>
          </p:nvPr>
        </p:nvSpPr>
        <p:spPr>
          <a:xfrm>
            <a:off x="3124200" y="6388629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 defTabSz="777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sv-SE" dirty="0" err="1" smtClean="0"/>
              <a:t>This</a:t>
            </a:r>
            <a:r>
              <a:rPr lang="sv-SE" dirty="0" smtClean="0"/>
              <a:t> </a:t>
            </a:r>
            <a:r>
              <a:rPr lang="sv-SE" dirty="0" err="1" smtClean="0"/>
              <a:t>slide</a:t>
            </a:r>
            <a:r>
              <a:rPr lang="sv-SE" dirty="0" smtClean="0"/>
              <a:t> </a:t>
            </a:r>
            <a:r>
              <a:rPr lang="sv-SE" dirty="0" err="1" smtClean="0"/>
              <a:t>may</a:t>
            </a:r>
            <a:r>
              <a:rPr lang="sv-SE" dirty="0" smtClean="0"/>
              <a:t> not be </a:t>
            </a:r>
            <a:r>
              <a:rPr lang="sv-SE" dirty="0" err="1" smtClean="0"/>
              <a:t>copied</a:t>
            </a:r>
            <a:r>
              <a:rPr lang="sv-SE" dirty="0" smtClean="0"/>
              <a:t> or </a:t>
            </a:r>
            <a:r>
              <a:rPr lang="sv-SE" dirty="0" err="1" smtClean="0"/>
              <a:t>otherwise</a:t>
            </a:r>
            <a:r>
              <a:rPr lang="sv-SE" dirty="0" smtClean="0"/>
              <a:t> </a:t>
            </a:r>
            <a:r>
              <a:rPr lang="sv-SE" dirty="0" err="1" smtClean="0"/>
              <a:t>reproduced</a:t>
            </a:r>
            <a:endParaRPr lang="en-US" dirty="0"/>
          </a:p>
        </p:txBody>
      </p:sp>
      <p:sp>
        <p:nvSpPr>
          <p:cNvPr id="10" name="Rectangle 5"/>
          <p:cNvSpPr/>
          <p:nvPr/>
        </p:nvSpPr>
        <p:spPr>
          <a:xfrm>
            <a:off x="143933" y="143934"/>
            <a:ext cx="8851900" cy="182035"/>
          </a:xfrm>
          <a:prstGeom prst="rect">
            <a:avLst/>
          </a:prstGeom>
          <a:solidFill>
            <a:srgbClr val="E41F1F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77875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034592"/>
              </a:solidFill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"/>
          </p:nvPr>
        </p:nvSpPr>
        <p:spPr>
          <a:xfrm>
            <a:off x="287339" y="6385000"/>
            <a:ext cx="1091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Slide No. </a:t>
            </a:r>
            <a:fld id="{AD373900-4247-4B3E-8E38-2BFA708014B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tshållare för datum 4"/>
          <p:cNvSpPr>
            <a:spLocks noGrp="1"/>
          </p:cNvSpPr>
          <p:nvPr>
            <p:ph type="dt" sz="half" idx="2"/>
          </p:nvPr>
        </p:nvSpPr>
        <p:spPr>
          <a:xfrm>
            <a:off x="1475655" y="6388627"/>
            <a:ext cx="1552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BFD477F-38BC-4A75-975A-FDA9184274D4}" type="datetimeFigureOut">
              <a:rPr lang="en-GB" smtClean="0"/>
              <a:pPr/>
              <a:t>21/11/2017</a:t>
            </a:fld>
            <a:endParaRPr lang="en-GB" dirty="0"/>
          </a:p>
        </p:txBody>
      </p:sp>
      <p:pic>
        <p:nvPicPr>
          <p:cNvPr id="5" name="LogoWhite1"/>
          <p:cNvPicPr>
            <a:picLocks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42" y="6174772"/>
            <a:ext cx="1288961" cy="4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6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0" r:id="rId2"/>
    <p:sldLayoutId id="2147483699" r:id="rId3"/>
    <p:sldLayoutId id="2147483672" r:id="rId4"/>
    <p:sldLayoutId id="2147483673" r:id="rId5"/>
    <p:sldLayoutId id="2147483674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355600" indent="-17303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538163" indent="-182563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720725" indent="-182563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892175" indent="-1714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png"/><Relationship Id="rId7" Type="http://schemas.openxmlformats.org/officeDocument/2006/relationships/image" Target="../media/image45.emf"/><Relationship Id="rId8" Type="http://schemas.openxmlformats.org/officeDocument/2006/relationships/image" Target="../media/image30.emf"/><Relationship Id="rId9" Type="http://schemas.openxmlformats.org/officeDocument/2006/relationships/image" Target="../media/image38.emf"/><Relationship Id="rId10" Type="http://schemas.openxmlformats.org/officeDocument/2006/relationships/image" Target="../media/image4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38.emf"/><Relationship Id="rId7" Type="http://schemas.openxmlformats.org/officeDocument/2006/relationships/image" Target="../media/image53.em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jpeg"/><Relationship Id="rId9" Type="http://schemas.openxmlformats.org/officeDocument/2006/relationships/image" Target="../media/image61.jpg"/><Relationship Id="rId10" Type="http://schemas.openxmlformats.org/officeDocument/2006/relationships/image" Target="../media/image6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png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png"/><Relationship Id="rId11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e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0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53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714" y="4365104"/>
            <a:ext cx="268550" cy="2034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863" y="4005064"/>
            <a:ext cx="263426" cy="2634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975" y="3645574"/>
            <a:ext cx="305727" cy="2501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205" y="3330178"/>
            <a:ext cx="303058" cy="242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Kids go free – IBA Campaign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694" y="1600200"/>
            <a:ext cx="4140000" cy="47811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Kids travel free all year </a:t>
            </a:r>
          </a:p>
          <a:p>
            <a:r>
              <a:rPr lang="en-IE" dirty="0" smtClean="0"/>
              <a:t>Launched 23 April</a:t>
            </a:r>
          </a:p>
          <a:p>
            <a:r>
              <a:rPr lang="en-IE" dirty="0" smtClean="0"/>
              <a:t>Finished 16 August</a:t>
            </a:r>
          </a:p>
          <a:p>
            <a:r>
              <a:rPr lang="en-IE" dirty="0" smtClean="0"/>
              <a:t>IBC, IBL, IHD, IFR and IRC</a:t>
            </a:r>
          </a:p>
          <a:p>
            <a:r>
              <a:rPr lang="en-IE" dirty="0" smtClean="0"/>
              <a:t>Activity</a:t>
            </a:r>
          </a:p>
          <a:p>
            <a:r>
              <a:rPr lang="en-IE" dirty="0" smtClean="0"/>
              <a:t>Radio</a:t>
            </a:r>
          </a:p>
          <a:p>
            <a:r>
              <a:rPr lang="en-IE" dirty="0" smtClean="0"/>
              <a:t>Press</a:t>
            </a:r>
          </a:p>
          <a:p>
            <a:r>
              <a:rPr lang="en-IE" dirty="0" smtClean="0"/>
              <a:t>Cinema</a:t>
            </a:r>
          </a:p>
          <a:p>
            <a:r>
              <a:rPr lang="en-IE" dirty="0" smtClean="0"/>
              <a:t>Online-</a:t>
            </a:r>
          </a:p>
          <a:p>
            <a:r>
              <a:rPr lang="en-IE" dirty="0" smtClean="0"/>
              <a:t>Social</a:t>
            </a:r>
          </a:p>
          <a:p>
            <a:r>
              <a:rPr lang="en-IE" dirty="0" smtClean="0"/>
              <a:t>Overlays</a:t>
            </a:r>
          </a:p>
          <a:p>
            <a:r>
              <a:rPr lang="en-IE" dirty="0" smtClean="0"/>
              <a:t>PPC</a:t>
            </a:r>
          </a:p>
          <a:p>
            <a:r>
              <a:rPr lang="en-IE" dirty="0" smtClean="0"/>
              <a:t>HPTO</a:t>
            </a:r>
            <a:r>
              <a:rPr lang="en-US" dirty="0"/>
              <a:t>	 		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80928"/>
            <a:ext cx="4138612" cy="172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859" y="5009266"/>
            <a:ext cx="1138166" cy="398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1727" y="4884185"/>
            <a:ext cx="728585" cy="648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80312" y="5093869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8595B"/>
                </a:solidFill>
              </a:rPr>
              <a:t>£819,822</a:t>
            </a:r>
            <a:endParaRPr lang="en-IE" b="1" dirty="0">
              <a:solidFill>
                <a:srgbClr val="58595B"/>
              </a:solidFill>
            </a:endParaRPr>
          </a:p>
          <a:p>
            <a:endParaRPr lang="en-US" b="1" dirty="0">
              <a:solidFill>
                <a:srgbClr val="58595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9775" y="507520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8595B"/>
                </a:solidFill>
              </a:rPr>
              <a:t>3,619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9260" y="4684275"/>
            <a:ext cx="199458" cy="1999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9260" y="4665142"/>
            <a:ext cx="218548" cy="2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3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Kids go Free Results</a:t>
            </a:r>
            <a:endParaRPr lang="en-GB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26238917"/>
              </p:ext>
            </p:extLst>
          </p:nvPr>
        </p:nvGraphicFramePr>
        <p:xfrm>
          <a:off x="4846638" y="1603375"/>
          <a:ext cx="4138612" cy="414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6533444"/>
              </p:ext>
            </p:extLst>
          </p:nvPr>
        </p:nvGraphicFramePr>
        <p:xfrm>
          <a:off x="292100" y="1600200"/>
          <a:ext cx="4140200" cy="414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086" y="1268413"/>
            <a:ext cx="4333945" cy="4032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0" y="1308614"/>
            <a:ext cx="4281920" cy="40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300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Creative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59" y="1147344"/>
            <a:ext cx="4435138" cy="235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t="12387" r="9670"/>
          <a:stretch/>
        </p:blipFill>
        <p:spPr bwMode="auto">
          <a:xfrm>
            <a:off x="5683466" y="3068960"/>
            <a:ext cx="3312368" cy="2886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317" y="3212976"/>
            <a:ext cx="294327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01180"/>
            <a:ext cx="2616621" cy="269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247" y="3701180"/>
            <a:ext cx="288032" cy="288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79" y="1173944"/>
            <a:ext cx="321713" cy="243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466" y="2708920"/>
            <a:ext cx="35203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23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2017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key numbers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016732"/>
            <a:ext cx="1721949" cy="11260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40" y="1448319"/>
            <a:ext cx="1662427" cy="13302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768769" y="1058160"/>
            <a:ext cx="28803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58595B"/>
                </a:solidFill>
              </a:rPr>
              <a:t>Market</a:t>
            </a:r>
          </a:p>
          <a:p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</a:rPr>
              <a:t>Travel</a:t>
            </a: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IHD 40%</a:t>
            </a: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IFR 48%</a:t>
            </a: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ICR 20%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3078" y="1024714"/>
            <a:ext cx="14571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58595B"/>
                </a:solidFill>
              </a:rPr>
              <a:t>3 Routes 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4661 sailings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180 per week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40389" y="769129"/>
            <a:ext cx="1381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58595B"/>
                </a:solidFill>
              </a:rPr>
              <a:t>Reliablity</a:t>
            </a:r>
            <a:endParaRPr lang="en-US" sz="2400" b="1" dirty="0" smtClean="0">
              <a:solidFill>
                <a:srgbClr val="58595B"/>
              </a:solidFill>
            </a:endParaRP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99.4%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888" y="5307956"/>
            <a:ext cx="1121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58595B"/>
                </a:solidFill>
              </a:rPr>
              <a:t>Scandinfo</a:t>
            </a:r>
            <a:endParaRPr lang="en-US" b="1" dirty="0" smtClean="0">
              <a:solidFill>
                <a:srgbClr val="58595B"/>
              </a:solidFill>
            </a:endParaRPr>
          </a:p>
          <a:p>
            <a:r>
              <a:rPr lang="en-US" dirty="0" smtClean="0">
                <a:solidFill>
                  <a:srgbClr val="58595B"/>
                </a:solidFill>
              </a:rPr>
              <a:t>56% - ISS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IHD 62%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IFR 58%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IRC 42%</a:t>
            </a:r>
          </a:p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515" y="2897855"/>
            <a:ext cx="1818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58595B"/>
                </a:solidFill>
              </a:rPr>
              <a:t>Freight Units</a:t>
            </a:r>
          </a:p>
          <a:p>
            <a:r>
              <a:rPr lang="en-US" dirty="0" smtClean="0">
                <a:solidFill>
                  <a:srgbClr val="58595B"/>
                </a:solidFill>
              </a:rPr>
              <a:t>285503 ISS</a:t>
            </a: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IHD </a:t>
            </a:r>
            <a:r>
              <a:rPr lang="is-IS" sz="1600" dirty="0" smtClean="0">
                <a:solidFill>
                  <a:schemeClr val="accent4">
                    <a:lumMod val="75000"/>
                  </a:schemeClr>
                </a:solidFill>
              </a:rPr>
              <a:t>227,676</a:t>
            </a:r>
            <a:endParaRPr lang="is-IS" sz="16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</a:rPr>
              <a:t>IFR 30849</a:t>
            </a:r>
          </a:p>
          <a:p>
            <a:r>
              <a:rPr lang="is-IS" sz="1600" dirty="0">
                <a:solidFill>
                  <a:schemeClr val="accent4">
                    <a:lumMod val="75000"/>
                  </a:schemeClr>
                </a:solidFill>
              </a:rPr>
              <a:t>IRC 26978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2873" y="2349745"/>
            <a:ext cx="158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rgbClr val="58595B"/>
                </a:solidFill>
              </a:rPr>
              <a:t>Passengers</a:t>
            </a:r>
            <a:endParaRPr lang="de-DE" sz="2400" b="1" dirty="0">
              <a:solidFill>
                <a:srgbClr val="58595B"/>
              </a:solidFill>
            </a:endParaRPr>
          </a:p>
          <a:p>
            <a:r>
              <a:rPr lang="de-DE" dirty="0">
                <a:solidFill>
                  <a:srgbClr val="58595B"/>
                </a:solidFill>
              </a:rPr>
              <a:t>ISS 1276482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IHD 875706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IFR 316074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IRC 84702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96740" y="2808591"/>
            <a:ext cx="1752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8595B"/>
                </a:solidFill>
              </a:rPr>
              <a:t>Vehicles</a:t>
            </a:r>
          </a:p>
          <a:p>
            <a:r>
              <a:rPr lang="en-US" dirty="0" smtClean="0">
                <a:solidFill>
                  <a:srgbClr val="58595B"/>
                </a:solidFill>
              </a:rPr>
              <a:t>322,956 ISS </a:t>
            </a:r>
          </a:p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IHD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201555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IFR 92236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IRC 28165</a:t>
            </a:r>
          </a:p>
          <a:p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2095" y="5184846"/>
            <a:ext cx="18998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58595B"/>
                </a:solidFill>
              </a:rPr>
              <a:t>£145,496,842</a:t>
            </a:r>
          </a:p>
          <a:p>
            <a:r>
              <a:rPr lang="fr-FR" b="1" dirty="0" smtClean="0">
                <a:solidFill>
                  <a:schemeClr val="accent4">
                    <a:lumMod val="75000"/>
                  </a:schemeClr>
                </a:solidFill>
              </a:rPr>
              <a:t>Revenue</a:t>
            </a:r>
            <a:endParaRPr lang="fr-FR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IHD </a:t>
            </a:r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£100,543,513</a:t>
            </a:r>
          </a:p>
          <a:p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IFR £ 24,088,616</a:t>
            </a:r>
          </a:p>
          <a:p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IRC £20,864,714</a:t>
            </a:r>
          </a:p>
          <a:p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3732" y="4482340"/>
            <a:ext cx="174438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58595B"/>
                </a:solidFill>
              </a:rPr>
              <a:t>£15,989,109</a:t>
            </a:r>
          </a:p>
          <a:p>
            <a:r>
              <a:rPr lang="de-DE" b="1" dirty="0" smtClean="0">
                <a:solidFill>
                  <a:schemeClr val="accent4">
                    <a:lumMod val="75000"/>
                  </a:schemeClr>
                </a:solidFill>
              </a:rPr>
              <a:t>Net </a:t>
            </a:r>
            <a:r>
              <a:rPr lang="de-DE" b="1" dirty="0">
                <a:solidFill>
                  <a:schemeClr val="accent4">
                    <a:lumMod val="75000"/>
                  </a:schemeClr>
                </a:solidFill>
              </a:rPr>
              <a:t>Profit</a:t>
            </a:r>
          </a:p>
          <a:p>
            <a:r>
              <a:rPr lang="de-DE" sz="1600" dirty="0" smtClean="0">
                <a:solidFill>
                  <a:schemeClr val="accent4">
                    <a:lumMod val="75000"/>
                  </a:schemeClr>
                </a:solidFill>
              </a:rPr>
              <a:t>IHD 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£16,178,147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IFR £443,819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ICR - £632,857</a:t>
            </a:r>
            <a:r>
              <a:rPr lang="de-DE" dirty="0">
                <a:solidFill>
                  <a:srgbClr val="58595B"/>
                </a:solidFill>
              </a:rPr>
              <a:t> </a:t>
            </a:r>
          </a:p>
          <a:p>
            <a:endParaRPr lang="en-US" dirty="0">
              <a:solidFill>
                <a:srgbClr val="58595B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3" y="1162587"/>
            <a:ext cx="1624515" cy="10830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14" y="3773712"/>
            <a:ext cx="1980666" cy="13999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58" y="2860509"/>
            <a:ext cx="1483927" cy="10166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01" y="4904421"/>
            <a:ext cx="1382465" cy="109670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 bwMode="auto">
          <a:xfrm>
            <a:off x="4954414" y="3788119"/>
            <a:ext cx="1980666" cy="138554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875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73" y="3685754"/>
            <a:ext cx="1551284" cy="15567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8" y="4794988"/>
            <a:ext cx="1973355" cy="13155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0" r="34316" b="8206"/>
          <a:stretch/>
        </p:blipFill>
        <p:spPr>
          <a:xfrm>
            <a:off x="2069325" y="2707620"/>
            <a:ext cx="1780699" cy="14209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467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36712"/>
            <a:ext cx="6457404" cy="5956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udget </a:t>
            </a:r>
            <a:r>
              <a:rPr lang="en-US" dirty="0"/>
              <a:t>versus </a:t>
            </a:r>
            <a:r>
              <a:rPr lang="en-US" dirty="0" smtClean="0"/>
              <a:t>Forecast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483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03281"/>
            <a:ext cx="7848872" cy="5136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versus Forecast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1365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versus </a:t>
            </a:r>
            <a:r>
              <a:rPr lang="en-US" dirty="0" smtClean="0"/>
              <a:t>Forecast - </a:t>
            </a:r>
            <a:r>
              <a:rPr lang="en-US" dirty="0" smtClean="0"/>
              <a:t>Market </a:t>
            </a:r>
            <a:r>
              <a:rPr lang="en-US" dirty="0" smtClean="0"/>
              <a:t>Share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2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103"/>
            <a:ext cx="9144000" cy="46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924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   IHD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4" y="2274228"/>
            <a:ext cx="8667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4" y="3389942"/>
            <a:ext cx="506735" cy="7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004448" y="1635056"/>
            <a:ext cx="2628477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355600" indent="-17303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2pPr>
            <a:lvl3pPr marL="538163" indent="-18256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3pPr>
            <a:lvl4pPr marL="720725" indent="-18256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 marL="892175" indent="-1714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   IFR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43" y="2274228"/>
            <a:ext cx="8667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099" y="3389940"/>
            <a:ext cx="506735" cy="7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5935815" y="1635056"/>
            <a:ext cx="2628477" cy="43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563" indent="-18256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355600" indent="-17303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2pPr>
            <a:lvl3pPr marL="538163" indent="-18256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3pPr>
            <a:lvl4pPr marL="720725" indent="-18256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 marL="892175" indent="-1714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IRC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988" y="2348880"/>
            <a:ext cx="8667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89942"/>
            <a:ext cx="506735" cy="7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5" y="4587243"/>
            <a:ext cx="1079931" cy="63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27" y="4587243"/>
            <a:ext cx="1079931" cy="63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97" y="4609793"/>
            <a:ext cx="1079931" cy="63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539286" y="2274228"/>
            <a:ext cx="14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197,383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4167763" y="2348880"/>
            <a:ext cx="14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94,353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20272" y="2345914"/>
            <a:ext cx="14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24,872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1539286" y="3645234"/>
            <a:ext cx="14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119,868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1682654" y="4742919"/>
            <a:ext cx="14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5,678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4277249" y="3622373"/>
            <a:ext cx="14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50,393</a:t>
            </a:r>
            <a:endParaRPr lang="en-GB" dirty="0"/>
          </a:p>
        </p:txBody>
      </p:sp>
      <p:sp>
        <p:nvSpPr>
          <p:cNvPr id="46" name="TextBox 45"/>
          <p:cNvSpPr txBox="1"/>
          <p:nvPr/>
        </p:nvSpPr>
        <p:spPr>
          <a:xfrm>
            <a:off x="4383826" y="4742919"/>
            <a:ext cx="14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729</a:t>
            </a:r>
            <a:endParaRPr lang="en-GB" dirty="0"/>
          </a:p>
        </p:txBody>
      </p:sp>
      <p:sp>
        <p:nvSpPr>
          <p:cNvPr id="47" name="TextBox 46"/>
          <p:cNvSpPr txBox="1"/>
          <p:nvPr/>
        </p:nvSpPr>
        <p:spPr>
          <a:xfrm>
            <a:off x="6876256" y="3611649"/>
            <a:ext cx="14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3,362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7103465" y="4745945"/>
            <a:ext cx="14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126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" y="1417316"/>
            <a:ext cx="8986512" cy="4171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127"/>
            <a:ext cx="9144000" cy="38703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79512" y="836712"/>
            <a:ext cx="8816322" cy="5324390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7875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05" y="836712"/>
            <a:ext cx="7658381" cy="5273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Budget Targets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5491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hangingPunct="0"/>
            <a:r>
              <a:rPr lang="en-IE" dirty="0" smtClean="0"/>
              <a:t>Strengthen </a:t>
            </a:r>
            <a:r>
              <a:rPr lang="en-IE" dirty="0"/>
              <a:t>Brand </a:t>
            </a:r>
            <a:endParaRPr lang="en-GB" dirty="0"/>
          </a:p>
          <a:p>
            <a:pPr hangingPunct="0"/>
            <a:r>
              <a:rPr lang="en-IE" dirty="0" smtClean="0"/>
              <a:t>Increase </a:t>
            </a:r>
            <a:r>
              <a:rPr lang="en-IE" dirty="0"/>
              <a:t>Sales </a:t>
            </a:r>
            <a:r>
              <a:rPr lang="en-IE" dirty="0" smtClean="0"/>
              <a:t>Volumes</a:t>
            </a:r>
            <a:endParaRPr lang="en-GB" dirty="0"/>
          </a:p>
          <a:p>
            <a:pPr hangingPunct="0"/>
            <a:r>
              <a:rPr lang="en-IE" dirty="0" smtClean="0"/>
              <a:t>Increase Revenue</a:t>
            </a:r>
          </a:p>
          <a:p>
            <a:pPr hangingPunct="0"/>
            <a:r>
              <a:rPr lang="en-IE" dirty="0" smtClean="0"/>
              <a:t>Reduce Costs</a:t>
            </a:r>
          </a:p>
          <a:p>
            <a:pPr hangingPunct="0"/>
            <a:r>
              <a:rPr lang="en-IE" dirty="0" smtClean="0"/>
              <a:t>Increase </a:t>
            </a:r>
            <a:r>
              <a:rPr lang="en-IE" dirty="0"/>
              <a:t>Online (and Direct) </a:t>
            </a:r>
            <a:r>
              <a:rPr lang="en-IE" dirty="0" smtClean="0"/>
              <a:t>Sales</a:t>
            </a:r>
          </a:p>
          <a:p>
            <a:pPr hangingPunct="0"/>
            <a:r>
              <a:rPr lang="en-IE" dirty="0" smtClean="0"/>
              <a:t>Increase </a:t>
            </a:r>
            <a:r>
              <a:rPr lang="en-IE" dirty="0"/>
              <a:t>Marketing </a:t>
            </a:r>
            <a:r>
              <a:rPr lang="en-IE" dirty="0" smtClean="0"/>
              <a:t>Effectiveness</a:t>
            </a:r>
          </a:p>
          <a:p>
            <a:pPr hangingPunct="0"/>
            <a:r>
              <a:rPr lang="en-IE" dirty="0" smtClean="0"/>
              <a:t>Build </a:t>
            </a:r>
            <a:r>
              <a:rPr lang="en-IE" dirty="0"/>
              <a:t>Long-term Customer Relationships</a:t>
            </a:r>
            <a:endParaRPr lang="en-GB" dirty="0"/>
          </a:p>
          <a:p>
            <a:pPr hangingPunct="0"/>
            <a:endParaRPr lang="en-GB" dirty="0"/>
          </a:p>
          <a:p>
            <a:pPr hangingPunct="0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275" y="3068960"/>
            <a:ext cx="943181" cy="838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75" y="1790661"/>
            <a:ext cx="804626" cy="804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911" y="4381016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34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SWOT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hangingPunct="0">
              <a:buNone/>
            </a:pPr>
            <a:r>
              <a:rPr lang="en-IE" dirty="0">
                <a:solidFill>
                  <a:srgbClr val="73C143"/>
                </a:solidFill>
              </a:rPr>
              <a:t>Strengths</a:t>
            </a:r>
            <a:endParaRPr lang="en-GB" dirty="0">
              <a:solidFill>
                <a:srgbClr val="73C143"/>
              </a:solidFill>
            </a:endParaRPr>
          </a:p>
          <a:p>
            <a:pPr lvl="0" hangingPunct="0">
              <a:buClr>
                <a:srgbClr val="73C143"/>
              </a:buClr>
              <a:buFont typeface="Wingdings" charset="2"/>
              <a:buChar char="ü"/>
            </a:pPr>
            <a:r>
              <a:rPr lang="en-IE" b="0" dirty="0"/>
              <a:t>Largest Ferry Operator</a:t>
            </a:r>
            <a:endParaRPr lang="en-GB" b="0" dirty="0"/>
          </a:p>
          <a:p>
            <a:pPr lvl="0" hangingPunct="0">
              <a:buClr>
                <a:srgbClr val="73C143"/>
              </a:buClr>
              <a:buFont typeface="Wingdings" charset="2"/>
              <a:buChar char="ü"/>
            </a:pPr>
            <a:r>
              <a:rPr lang="en-IE" b="0" dirty="0"/>
              <a:t>Unrivalled choice of routes and sailings</a:t>
            </a:r>
            <a:endParaRPr lang="en-GB" b="0" dirty="0"/>
          </a:p>
          <a:p>
            <a:pPr lvl="0" hangingPunct="0">
              <a:buClr>
                <a:srgbClr val="73C143"/>
              </a:buClr>
              <a:buFont typeface="Wingdings" charset="2"/>
              <a:buChar char="ü"/>
            </a:pPr>
            <a:r>
              <a:rPr lang="en-IE" b="0" dirty="0"/>
              <a:t>Improved travel communication</a:t>
            </a:r>
            <a:endParaRPr lang="en-GB" b="0" dirty="0"/>
          </a:p>
          <a:p>
            <a:pPr lvl="0" hangingPunct="0">
              <a:buClr>
                <a:srgbClr val="73C143"/>
              </a:buClr>
              <a:buFont typeface="Wingdings" charset="2"/>
              <a:buChar char="ü"/>
            </a:pPr>
            <a:r>
              <a:rPr lang="en-IE" b="0" dirty="0"/>
              <a:t>Extra loyalty club</a:t>
            </a:r>
            <a:endParaRPr lang="en-GB" b="0" dirty="0"/>
          </a:p>
          <a:p>
            <a:pPr lvl="0" hangingPunct="0">
              <a:buClr>
                <a:srgbClr val="73C143"/>
              </a:buClr>
              <a:buFont typeface="Wingdings" charset="2"/>
              <a:buChar char="ü"/>
            </a:pPr>
            <a:r>
              <a:rPr lang="en-IE" b="0" dirty="0"/>
              <a:t>Year round schedule</a:t>
            </a:r>
            <a:endParaRPr lang="en-GB" b="0" dirty="0"/>
          </a:p>
          <a:p>
            <a:pPr lvl="0" hangingPunct="0">
              <a:buClr>
                <a:srgbClr val="73C143"/>
              </a:buClr>
              <a:buFont typeface="Wingdings" charset="2"/>
              <a:buChar char="ü"/>
            </a:pPr>
            <a:r>
              <a:rPr lang="en-IE" b="0" dirty="0"/>
              <a:t>New timetable on IFR route</a:t>
            </a:r>
            <a:endParaRPr lang="en-GB" b="0" dirty="0"/>
          </a:p>
          <a:p>
            <a:pPr lvl="0" hangingPunct="0">
              <a:buClr>
                <a:srgbClr val="73C143"/>
              </a:buClr>
              <a:buFont typeface="Wingdings" charset="2"/>
              <a:buChar char="ü"/>
            </a:pPr>
            <a:r>
              <a:rPr lang="en-IE" b="0" dirty="0"/>
              <a:t>Unique port locations with excellent access to road and rail networks</a:t>
            </a:r>
            <a:endParaRPr lang="en-GB" b="0" dirty="0"/>
          </a:p>
          <a:p>
            <a:pPr lvl="0" hangingPunct="0">
              <a:buClr>
                <a:srgbClr val="73C143"/>
              </a:buClr>
              <a:buFont typeface="Wingdings" charset="2"/>
              <a:buChar char="ü"/>
            </a:pPr>
            <a:r>
              <a:rPr lang="en-IE" b="0" dirty="0"/>
              <a:t>City Centre location Dublin (ISS</a:t>
            </a:r>
            <a:r>
              <a:rPr lang="en-IE" b="0" dirty="0" smtClean="0"/>
              <a:t>)</a:t>
            </a:r>
            <a:endParaRPr lang="en-GB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 hangingPunct="0">
              <a:buNone/>
            </a:pPr>
            <a:r>
              <a:rPr lang="en-IE" dirty="0">
                <a:solidFill>
                  <a:srgbClr val="FF193F"/>
                </a:solidFill>
              </a:rPr>
              <a:t>Weaknesses</a:t>
            </a:r>
            <a:endParaRPr lang="en-GB" dirty="0">
              <a:solidFill>
                <a:srgbClr val="FF193F"/>
              </a:solidFill>
            </a:endParaRPr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Additional fees added to booking (fees and dues, SECA charges)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Reduced frequency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Loss of speed message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Extra loyalty club changes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Lack of tangible differentiation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Low brand perception in ROI market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Irish Ferries market leader in ROI market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 err="1"/>
              <a:t>Wifi</a:t>
            </a:r>
            <a:r>
              <a:rPr lang="en-IE" b="0" dirty="0"/>
              <a:t> slow/non existent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Stress of driving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Stena Europe nearly 40 years of age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Perception of ferry travel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 err="1"/>
              <a:t>Drydock</a:t>
            </a:r>
            <a:r>
              <a:rPr lang="en-IE" b="0" dirty="0"/>
              <a:t> issues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US" b="0" dirty="0"/>
              <a:t>Minimal communication with Extra loyalty club members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US" b="0" dirty="0"/>
              <a:t>Families not engaging with emails as much as couples/singles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 err="1"/>
              <a:t>Sembo</a:t>
            </a:r>
            <a:r>
              <a:rPr lang="en-IE" b="0" dirty="0"/>
              <a:t> – basic product – difficult to book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Poor customer service</a:t>
            </a:r>
            <a:endParaRPr lang="en-GB" b="0" dirty="0"/>
          </a:p>
          <a:p>
            <a:pPr lvl="0" hangingPunct="0">
              <a:buBlip>
                <a:blip r:embed="rId2"/>
              </a:buBlip>
            </a:pPr>
            <a:r>
              <a:rPr lang="en-IE" b="0" dirty="0"/>
              <a:t>Length of journey time</a:t>
            </a:r>
            <a:endParaRPr lang="en-GB" b="0" dirty="0"/>
          </a:p>
          <a:p>
            <a:pPr>
              <a:buBlip>
                <a:blip r:embed="rId3"/>
              </a:buBlip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636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SWOT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hangingPunct="0">
              <a:buClr>
                <a:schemeClr val="bg1"/>
              </a:buClr>
              <a:buNone/>
            </a:pPr>
            <a:r>
              <a:rPr lang="en-IE" dirty="0" smtClean="0">
                <a:solidFill>
                  <a:srgbClr val="73C143"/>
                </a:solidFill>
              </a:rPr>
              <a:t>Opportunities</a:t>
            </a:r>
            <a:endParaRPr lang="en-GB" dirty="0">
              <a:solidFill>
                <a:srgbClr val="73C143"/>
              </a:solidFill>
            </a:endParaRPr>
          </a:p>
          <a:p>
            <a:pPr hangingPunct="0">
              <a:buClr>
                <a:schemeClr val="bg1"/>
              </a:buClr>
            </a:pPr>
            <a:r>
              <a:rPr lang="en-GB" b="0" dirty="0">
                <a:solidFill>
                  <a:srgbClr val="73C143"/>
                </a:solidFill>
              </a:rPr>
              <a:t> </a:t>
            </a:r>
            <a:r>
              <a:rPr lang="en-IE" b="0" dirty="0" smtClean="0"/>
              <a:t>Act </a:t>
            </a:r>
            <a:r>
              <a:rPr lang="en-IE" b="0" dirty="0"/>
              <a:t>like Market Leader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IE" b="0" dirty="0"/>
              <a:t>Utilise new sponsorships to grow share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IE" b="0" dirty="0"/>
              <a:t>Targeting the younger generation 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IE" b="0" dirty="0"/>
              <a:t>Product choice 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IE" b="0" dirty="0"/>
              <a:t>Finding new markets to talk to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IE" b="0" dirty="0"/>
              <a:t>Destination marketing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IE" b="0" dirty="0"/>
              <a:t>Duty free (Brexit)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IE" b="0" dirty="0"/>
              <a:t>Fastest crossing from South Wales to Ireland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IE" b="0" dirty="0"/>
              <a:t>Direct route to France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IE" b="0" dirty="0"/>
              <a:t>Dog kennels on IRC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US" b="0" dirty="0"/>
              <a:t>Implementation of a new CRM system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US" b="0" dirty="0"/>
              <a:t>Retention campaign for our Extra loyalty club members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US" b="0" dirty="0"/>
              <a:t>Database only offers to different segments of the database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US" b="0" dirty="0"/>
              <a:t>New digital marketing channels</a:t>
            </a:r>
            <a:endParaRPr lang="en-GB" b="0" dirty="0"/>
          </a:p>
          <a:p>
            <a:pPr hangingPunct="0">
              <a:buClr>
                <a:schemeClr val="bg1"/>
              </a:buClr>
            </a:pPr>
            <a:r>
              <a:rPr lang="en-US" b="0" dirty="0"/>
              <a:t>Our People</a:t>
            </a:r>
            <a:endParaRPr lang="en-GB" b="0" dirty="0"/>
          </a:p>
          <a:p>
            <a:pPr>
              <a:buClr>
                <a:schemeClr val="bg1"/>
              </a:buClr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 hangingPunct="0">
              <a:buClr>
                <a:schemeClr val="bg1"/>
              </a:buClr>
              <a:buNone/>
            </a:pPr>
            <a:r>
              <a:rPr lang="en-IE" dirty="0">
                <a:solidFill>
                  <a:srgbClr val="FF193F"/>
                </a:solidFill>
              </a:rPr>
              <a:t>Threats</a:t>
            </a:r>
            <a:endParaRPr lang="en-GB" dirty="0">
              <a:solidFill>
                <a:srgbClr val="FF193F"/>
              </a:solidFill>
            </a:endParaRPr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Irish Ferries new ship to launch </a:t>
            </a:r>
            <a:r>
              <a:rPr lang="en-IE" b="0" dirty="0" smtClean="0"/>
              <a:t>mid </a:t>
            </a:r>
            <a:r>
              <a:rPr lang="en-IE" b="0" dirty="0"/>
              <a:t>2018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Loss of Market Share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Customer Switchers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Brexit implications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Audience fragmentation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Late bookings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GB" b="0" dirty="0"/>
              <a:t>Irish Ferries – National carrier, ‘</a:t>
            </a:r>
            <a:r>
              <a:rPr lang="en-GB" b="0" dirty="0" err="1"/>
              <a:t>Irishness</a:t>
            </a:r>
            <a:r>
              <a:rPr lang="en-GB" b="0" dirty="0"/>
              <a:t>’</a:t>
            </a:r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Epsilon timetable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Media spend in ROI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Fluctuation in exchange rate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IE" b="0" dirty="0"/>
              <a:t>Cost of ferry travel versus flying and hiring a car</a:t>
            </a:r>
            <a:endParaRPr lang="en-GB" b="0" dirty="0"/>
          </a:p>
          <a:p>
            <a:pPr lvl="0" hangingPunct="0">
              <a:buClr>
                <a:schemeClr val="bg1"/>
              </a:buClr>
            </a:pPr>
            <a:r>
              <a:rPr lang="en-US" b="0" dirty="0"/>
              <a:t>The introduction of </a:t>
            </a:r>
            <a:r>
              <a:rPr lang="en-US" b="0" dirty="0" smtClean="0"/>
              <a:t>GDPR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" y="1906923"/>
            <a:ext cx="77664" cy="78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907178"/>
            <a:ext cx="89918" cy="91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" y="2147270"/>
            <a:ext cx="77664" cy="78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" y="2366971"/>
            <a:ext cx="77664" cy="78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" y="2599437"/>
            <a:ext cx="77664" cy="789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5" y="2826957"/>
            <a:ext cx="77664" cy="789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" y="3064759"/>
            <a:ext cx="77664" cy="789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" y="3283246"/>
            <a:ext cx="77664" cy="78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4" y="3508881"/>
            <a:ext cx="77664" cy="789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1" y="3732114"/>
            <a:ext cx="77664" cy="789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1" y="3991597"/>
            <a:ext cx="77664" cy="789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7" y="4195418"/>
            <a:ext cx="77664" cy="789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1" y="4413062"/>
            <a:ext cx="77664" cy="78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6" y="4819528"/>
            <a:ext cx="77664" cy="78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0" y="5261088"/>
            <a:ext cx="77664" cy="78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6" y="5474267"/>
            <a:ext cx="77664" cy="78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139240"/>
            <a:ext cx="89918" cy="913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366971"/>
            <a:ext cx="89918" cy="913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594702"/>
            <a:ext cx="89918" cy="9136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833396"/>
            <a:ext cx="89918" cy="913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064759"/>
            <a:ext cx="89918" cy="913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296122"/>
            <a:ext cx="89918" cy="9136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524816"/>
            <a:ext cx="89918" cy="913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746215"/>
            <a:ext cx="89918" cy="913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979146"/>
            <a:ext cx="89918" cy="913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196625"/>
            <a:ext cx="89918" cy="913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439614"/>
            <a:ext cx="89918" cy="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0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Challenges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GB" sz="1500" b="0" dirty="0" smtClean="0"/>
              <a:t> Exchange </a:t>
            </a:r>
            <a:r>
              <a:rPr lang="en-GB" sz="1500" b="0" dirty="0"/>
              <a:t>rate sterling is still weak – direct impact of BREXIT affecting inbound passenger to ROI from GB</a:t>
            </a:r>
          </a:p>
          <a:p>
            <a:pPr>
              <a:buBlip>
                <a:blip r:embed="rId2"/>
              </a:buBlip>
            </a:pPr>
            <a:r>
              <a:rPr lang="en-GB" sz="1500" b="0" dirty="0" smtClean="0"/>
              <a:t> Ferry </a:t>
            </a:r>
            <a:r>
              <a:rPr lang="en-GB" sz="1500" b="0" dirty="0"/>
              <a:t>market </a:t>
            </a:r>
            <a:r>
              <a:rPr lang="en-GB" sz="1500" b="0" dirty="0" smtClean="0"/>
              <a:t>flat - </a:t>
            </a:r>
            <a:r>
              <a:rPr lang="en-GB" sz="1500" b="0" dirty="0"/>
              <a:t>albeit Tourism Ireland reports -6.4% reduction on visitors from GB – Jan – Jun 2017</a:t>
            </a:r>
          </a:p>
          <a:p>
            <a:pPr>
              <a:buBlip>
                <a:blip r:embed="rId2"/>
              </a:buBlip>
            </a:pPr>
            <a:r>
              <a:rPr lang="en-GB" sz="1500" b="0" dirty="0" smtClean="0"/>
              <a:t> Irish </a:t>
            </a:r>
            <a:r>
              <a:rPr lang="en-GB" sz="1500" b="0" dirty="0"/>
              <a:t>Ferries will introduce new tonnage </a:t>
            </a:r>
            <a:r>
              <a:rPr lang="en-GB" sz="1500" b="0" dirty="0" smtClean="0"/>
              <a:t>Summer </a:t>
            </a:r>
            <a:r>
              <a:rPr lang="en-GB" sz="1500" b="0" dirty="0"/>
              <a:t>2018 on </a:t>
            </a:r>
            <a:r>
              <a:rPr lang="en-GB" sz="1500" b="0" dirty="0" smtClean="0"/>
              <a:t>Dublin to Cherbourg and in Autumn head to head on Holyhead . </a:t>
            </a:r>
            <a:r>
              <a:rPr lang="en-GB" sz="1500" b="0" dirty="0"/>
              <a:t>This </a:t>
            </a:r>
            <a:r>
              <a:rPr lang="en-GB" sz="1500" b="0" dirty="0" smtClean="0"/>
              <a:t>will severely </a:t>
            </a:r>
            <a:r>
              <a:rPr lang="en-GB" sz="1500" b="0" dirty="0"/>
              <a:t>impact on travel </a:t>
            </a:r>
            <a:r>
              <a:rPr lang="en-GB" sz="1500" b="0" dirty="0" smtClean="0"/>
              <a:t>market </a:t>
            </a:r>
            <a:r>
              <a:rPr lang="en-GB" sz="1500" b="0" dirty="0"/>
              <a:t>on IHD and IRC. </a:t>
            </a:r>
          </a:p>
          <a:p>
            <a:pPr>
              <a:buBlip>
                <a:blip r:embed="rId2"/>
              </a:buBlip>
            </a:pPr>
            <a:r>
              <a:rPr lang="en-GB" sz="1500" b="0" dirty="0" smtClean="0"/>
              <a:t> New </a:t>
            </a:r>
            <a:r>
              <a:rPr lang="en-GB" sz="1500" b="0" dirty="0"/>
              <a:t>timetable on IFR gives more opportunity to grow market v IF on Pembroke</a:t>
            </a:r>
          </a:p>
          <a:p>
            <a:pPr>
              <a:buBlip>
                <a:blip r:embed="rId2"/>
              </a:buBlip>
            </a:pPr>
            <a:r>
              <a:rPr lang="en-GB" sz="1500" b="0" dirty="0" smtClean="0"/>
              <a:t> Potential </a:t>
            </a:r>
            <a:r>
              <a:rPr lang="en-GB" sz="1500" b="0" dirty="0"/>
              <a:t>loss of business from life extension on Stena Europe/</a:t>
            </a:r>
            <a:r>
              <a:rPr lang="en-GB" sz="1500" b="0" dirty="0" err="1"/>
              <a:t>Linkspan</a:t>
            </a:r>
            <a:r>
              <a:rPr lang="en-GB" sz="1500" b="0" dirty="0"/>
              <a:t> upgrade at </a:t>
            </a:r>
            <a:r>
              <a:rPr lang="en-GB" sz="1500" b="0" dirty="0" err="1"/>
              <a:t>Fishguard</a:t>
            </a:r>
            <a:r>
              <a:rPr lang="en-GB" sz="1500" b="0" dirty="0"/>
              <a:t> could hit booking volume short term but should not affect long </a:t>
            </a:r>
            <a:r>
              <a:rPr lang="en-GB" sz="1500" b="0" dirty="0" smtClean="0"/>
              <a:t>term</a:t>
            </a:r>
          </a:p>
          <a:p>
            <a:pPr>
              <a:buBlip>
                <a:blip r:embed="rId2"/>
              </a:buBlip>
            </a:pPr>
            <a:r>
              <a:rPr lang="en-GB" sz="1500" b="0" dirty="0" smtClean="0"/>
              <a:t> Vat </a:t>
            </a:r>
            <a:r>
              <a:rPr lang="en-GB" sz="1500" b="0" dirty="0"/>
              <a:t>impact from Irish Revenue on small vans</a:t>
            </a:r>
          </a:p>
          <a:p>
            <a:pPr>
              <a:buBlip>
                <a:blip r:embed="rId2"/>
              </a:buBlip>
            </a:pPr>
            <a:r>
              <a:rPr lang="en-GB" sz="1500" b="0" dirty="0" smtClean="0"/>
              <a:t> Credit </a:t>
            </a:r>
            <a:r>
              <a:rPr lang="en-GB" sz="1500" b="0" dirty="0"/>
              <a:t>Card charge changes </a:t>
            </a:r>
            <a:r>
              <a:rPr lang="en-GB" sz="1500" b="0" dirty="0" smtClean="0"/>
              <a:t> </a:t>
            </a:r>
            <a:r>
              <a:rPr lang="en-GB" sz="1500" b="0" dirty="0"/>
              <a:t>( Jan 2018)</a:t>
            </a:r>
          </a:p>
          <a:p>
            <a:pPr>
              <a:buBlip>
                <a:blip r:embed="rId2"/>
              </a:buBlip>
            </a:pPr>
            <a:r>
              <a:rPr lang="en-GB" sz="1500" b="0" dirty="0" smtClean="0"/>
              <a:t> BREXIT </a:t>
            </a:r>
            <a:r>
              <a:rPr lang="en-GB" sz="1500" b="0" dirty="0"/>
              <a:t>uncertainty – Border controls</a:t>
            </a:r>
          </a:p>
          <a:p>
            <a:pPr>
              <a:buBlip>
                <a:blip r:embed="rId2"/>
              </a:buBlip>
            </a:pPr>
            <a:r>
              <a:rPr lang="en-GB" sz="1500" b="0" dirty="0" smtClean="0"/>
              <a:t> Markets </a:t>
            </a:r>
            <a:r>
              <a:rPr lang="en-GB" sz="1500" b="0" dirty="0"/>
              <a:t>are stable no major downturns or growth expected</a:t>
            </a:r>
          </a:p>
          <a:p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162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St Patrick’s 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604016"/>
            <a:ext cx="4140000" cy="4140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IE" u="sng" dirty="0"/>
              <a:t>Direct</a:t>
            </a:r>
            <a:r>
              <a:rPr lang="en-IE" dirty="0"/>
              <a:t> </a:t>
            </a:r>
          </a:p>
          <a:p>
            <a:pPr marL="0" indent="0">
              <a:buNone/>
            </a:pPr>
            <a:r>
              <a:rPr lang="en-IE" b="0" dirty="0"/>
              <a:t>2 sends launch 16 March and final reminder 18 March</a:t>
            </a:r>
          </a:p>
          <a:p>
            <a:pPr marL="0" indent="0">
              <a:buNone/>
            </a:pPr>
            <a:r>
              <a:rPr lang="en-IE" u="sng" dirty="0"/>
              <a:t>Online activity</a:t>
            </a:r>
          </a:p>
          <a:p>
            <a:pPr marL="0" indent="0">
              <a:buNone/>
            </a:pPr>
            <a:r>
              <a:rPr lang="en-IE" b="0" dirty="0"/>
              <a:t>Update Stena Line logo, green background, banners, SO Listings, RLP and webpages</a:t>
            </a:r>
          </a:p>
          <a:p>
            <a:pPr marL="0" indent="0">
              <a:buNone/>
            </a:pPr>
            <a:r>
              <a:rPr lang="en-IE" u="sng" dirty="0"/>
              <a:t>Social media</a:t>
            </a:r>
          </a:p>
          <a:p>
            <a:pPr marL="0" indent="0">
              <a:buNone/>
            </a:pPr>
            <a:r>
              <a:rPr lang="en-IE" b="0" dirty="0"/>
              <a:t>Boosted post, social media link and carousel ads,</a:t>
            </a:r>
          </a:p>
          <a:p>
            <a:pPr marL="0" indent="0">
              <a:buNone/>
            </a:pPr>
            <a:r>
              <a:rPr lang="en-IE" u="sng" dirty="0"/>
              <a:t>Display</a:t>
            </a:r>
          </a:p>
          <a:p>
            <a:pPr marL="0" indent="0">
              <a:buNone/>
            </a:pPr>
            <a:r>
              <a:rPr lang="en-IE" b="0" dirty="0"/>
              <a:t>Display ads to go for 3 days only</a:t>
            </a:r>
          </a:p>
          <a:p>
            <a:pPr marL="0" indent="0">
              <a:buNone/>
            </a:pPr>
            <a:r>
              <a:rPr lang="en-IE" u="sng" dirty="0"/>
              <a:t>Media </a:t>
            </a:r>
          </a:p>
          <a:p>
            <a:pPr marL="0" indent="0">
              <a:buNone/>
            </a:pPr>
            <a:r>
              <a:rPr lang="en-IE" b="0" dirty="0"/>
              <a:t>Media drop to GB and ROI</a:t>
            </a:r>
          </a:p>
          <a:p>
            <a:pPr marL="0" indent="0">
              <a:buNone/>
            </a:pPr>
            <a:r>
              <a:rPr lang="en-IE" u="sng" dirty="0"/>
              <a:t>OSS activity</a:t>
            </a:r>
          </a:p>
          <a:p>
            <a:pPr marL="0" indent="0">
              <a:buNone/>
            </a:pPr>
            <a:r>
              <a:rPr lang="en-IE" b="0" dirty="0"/>
              <a:t>Samples in shop, green Guinness, offers in shop and crew wearing St Patrick's day hats</a:t>
            </a:r>
          </a:p>
          <a:p>
            <a:pPr marL="0" indent="0">
              <a:buNone/>
            </a:pPr>
            <a:r>
              <a:rPr lang="en-IE" u="sng" dirty="0"/>
              <a:t>RAKs</a:t>
            </a:r>
          </a:p>
          <a:p>
            <a:pPr marL="0" indent="0">
              <a:buNone/>
            </a:pPr>
            <a:r>
              <a:rPr lang="en-IE" b="0" dirty="0"/>
              <a:t>Vouchers handed out </a:t>
            </a:r>
            <a:r>
              <a:rPr lang="en-IE" b="0" dirty="0" err="1"/>
              <a:t>onboard</a:t>
            </a:r>
            <a:r>
              <a:rPr lang="en-IE" b="0" dirty="0"/>
              <a:t> for 20% off in our </a:t>
            </a:r>
            <a:r>
              <a:rPr lang="en-IE" b="0" dirty="0" err="1"/>
              <a:t>onboard</a:t>
            </a:r>
            <a:r>
              <a:rPr lang="en-IE" b="0" dirty="0"/>
              <a:t> shop</a:t>
            </a:r>
          </a:p>
          <a:p>
            <a:pPr marL="0" indent="0">
              <a:buNone/>
            </a:pPr>
            <a:r>
              <a:rPr lang="en-IE" u="sng" dirty="0"/>
              <a:t>Tourism Ireland </a:t>
            </a:r>
          </a:p>
          <a:p>
            <a:pPr marL="0" indent="0">
              <a:buNone/>
            </a:pPr>
            <a:r>
              <a:rPr lang="en-IE" b="0" dirty="0"/>
              <a:t>Offer on </a:t>
            </a:r>
            <a:r>
              <a:rPr lang="en-IE" b="0" dirty="0" err="1"/>
              <a:t>ezines</a:t>
            </a:r>
            <a:r>
              <a:rPr lang="en-IE" b="0" dirty="0"/>
              <a:t>, </a:t>
            </a:r>
          </a:p>
          <a:p>
            <a:pPr marL="0" indent="0">
              <a:buNone/>
            </a:pPr>
            <a:r>
              <a:rPr lang="en-IE" u="sng" dirty="0" err="1"/>
              <a:t>TravelZoo</a:t>
            </a:r>
            <a:endParaRPr lang="en-IE" u="sng" dirty="0"/>
          </a:p>
          <a:p>
            <a:pPr marL="0" indent="0">
              <a:buNone/>
            </a:pPr>
            <a:r>
              <a:rPr lang="en-IE" b="0" dirty="0"/>
              <a:t>Offer for both ISN and ISS </a:t>
            </a:r>
          </a:p>
          <a:p>
            <a:pPr marL="0" indent="0">
              <a:buNone/>
            </a:pPr>
            <a:r>
              <a:rPr lang="en-IE" u="sng" dirty="0"/>
              <a:t>Content/partnership</a:t>
            </a:r>
          </a:p>
          <a:p>
            <a:pPr marL="0" indent="0">
              <a:buNone/>
            </a:pPr>
            <a:r>
              <a:rPr lang="en-IE" b="0" dirty="0"/>
              <a:t>Teaming up with Capital radio to bring them to Ireland for St Patrick’s day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IE" u="sng" dirty="0"/>
              <a:t>Direct</a:t>
            </a:r>
            <a:r>
              <a:rPr lang="en-IE" dirty="0"/>
              <a:t> </a:t>
            </a:r>
          </a:p>
          <a:p>
            <a:pPr marL="0" indent="0">
              <a:buNone/>
            </a:pPr>
            <a:r>
              <a:rPr lang="en-IE" b="0" dirty="0"/>
              <a:t>1 send launch 16 March, OSS offers featured on WOB</a:t>
            </a:r>
          </a:p>
          <a:p>
            <a:pPr marL="0" indent="0">
              <a:buNone/>
            </a:pPr>
            <a:r>
              <a:rPr lang="en-IE" u="sng" dirty="0"/>
              <a:t>Online activity</a:t>
            </a:r>
          </a:p>
          <a:p>
            <a:pPr marL="0" indent="0">
              <a:buNone/>
            </a:pPr>
            <a:r>
              <a:rPr lang="en-IE" b="0" dirty="0"/>
              <a:t>Banners, SO Listings, RLP and webpages</a:t>
            </a:r>
          </a:p>
          <a:p>
            <a:pPr marL="0" indent="0">
              <a:buNone/>
            </a:pPr>
            <a:r>
              <a:rPr lang="en-IE" u="sng" dirty="0"/>
              <a:t>Social media</a:t>
            </a:r>
          </a:p>
          <a:p>
            <a:pPr marL="0" indent="0">
              <a:buNone/>
            </a:pPr>
            <a:r>
              <a:rPr lang="en-IE" b="0" dirty="0"/>
              <a:t>Boosted post and post for turning the ship green</a:t>
            </a:r>
          </a:p>
          <a:p>
            <a:pPr marL="0" indent="0">
              <a:buNone/>
            </a:pPr>
            <a:r>
              <a:rPr lang="en-IE" u="sng" dirty="0"/>
              <a:t>Display</a:t>
            </a:r>
          </a:p>
          <a:p>
            <a:pPr marL="0" indent="0">
              <a:buNone/>
            </a:pPr>
            <a:r>
              <a:rPr lang="en-IE" b="0" dirty="0"/>
              <a:t>Display ads to go for 3 days only. </a:t>
            </a:r>
            <a:r>
              <a:rPr lang="en-US" b="0" dirty="0"/>
              <a:t>PPC, offers are managed via sitelinks hence no </a:t>
            </a:r>
            <a:r>
              <a:rPr lang="en-US" b="0" dirty="0" err="1"/>
              <a:t>upweight</a:t>
            </a:r>
            <a:r>
              <a:rPr lang="en-US" b="0" dirty="0"/>
              <a:t> is required as long as the always on campaigns are running. </a:t>
            </a:r>
            <a:endParaRPr lang="en-IE" b="0" dirty="0"/>
          </a:p>
          <a:p>
            <a:pPr marL="0" indent="0">
              <a:buNone/>
            </a:pPr>
            <a:r>
              <a:rPr lang="en-IE" u="sng" dirty="0"/>
              <a:t>Media </a:t>
            </a:r>
          </a:p>
          <a:p>
            <a:pPr marL="0" indent="0">
              <a:buNone/>
            </a:pPr>
            <a:r>
              <a:rPr lang="en-IE" b="0" dirty="0"/>
              <a:t>Media drop to GB and ROI, turned the ship green</a:t>
            </a:r>
          </a:p>
          <a:p>
            <a:pPr marL="0" indent="0">
              <a:buNone/>
            </a:pPr>
            <a:r>
              <a:rPr lang="en-IE" u="sng" dirty="0"/>
              <a:t>OSS activity</a:t>
            </a:r>
          </a:p>
          <a:p>
            <a:pPr marL="0" indent="0">
              <a:buNone/>
            </a:pPr>
            <a:r>
              <a:rPr lang="en-IE" b="0" dirty="0"/>
              <a:t>Offers in shop – Jameson and Guinness backpack</a:t>
            </a:r>
          </a:p>
          <a:p>
            <a:pPr marL="0" indent="0">
              <a:buNone/>
            </a:pPr>
            <a:r>
              <a:rPr lang="en-IE" u="sng" dirty="0"/>
              <a:t>RAKs</a:t>
            </a:r>
          </a:p>
          <a:p>
            <a:pPr marL="0" indent="0">
              <a:buNone/>
            </a:pPr>
            <a:r>
              <a:rPr lang="en-IE" b="0" dirty="0"/>
              <a:t>Lotto tickets left on car windscreen</a:t>
            </a:r>
          </a:p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5" y="2468372"/>
            <a:ext cx="104024" cy="104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05" y="2026027"/>
            <a:ext cx="118809" cy="89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9" y="2809930"/>
            <a:ext cx="118809" cy="97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05" y="1669714"/>
            <a:ext cx="118809" cy="806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05" y="3142611"/>
            <a:ext cx="86125" cy="86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505" y="4278776"/>
            <a:ext cx="118809" cy="1134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330" y="3964923"/>
            <a:ext cx="150333" cy="758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472" y="3493008"/>
            <a:ext cx="130057" cy="1107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21613" r="7630" b="20370"/>
          <a:stretch/>
        </p:blipFill>
        <p:spPr>
          <a:xfrm>
            <a:off x="264016" y="4956134"/>
            <a:ext cx="186626" cy="1289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3" y="4648001"/>
            <a:ext cx="193724" cy="457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587" y="1669714"/>
            <a:ext cx="118809" cy="806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902" y="2332047"/>
            <a:ext cx="104024" cy="1042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587" y="1999357"/>
            <a:ext cx="118809" cy="899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54" y="2679000"/>
            <a:ext cx="118809" cy="972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456" y="3278862"/>
            <a:ext cx="86125" cy="861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2902" y="3957506"/>
            <a:ext cx="150333" cy="758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9425" y="3617605"/>
            <a:ext cx="130057" cy="1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1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Results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2876191" cy="150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04864"/>
            <a:ext cx="3076191" cy="132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5576" y="4509119"/>
            <a:ext cx="3491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dirty="0"/>
              <a:t>Total bookings </a:t>
            </a:r>
            <a:r>
              <a:rPr lang="en-GB" dirty="0" smtClean="0"/>
              <a:t>6,101</a:t>
            </a:r>
          </a:p>
          <a:p>
            <a:pPr fontAlgn="t"/>
            <a:endParaRPr lang="en-GB" dirty="0"/>
          </a:p>
          <a:p>
            <a:pPr fontAlgn="t"/>
            <a:r>
              <a:rPr lang="en-GB" dirty="0" smtClean="0"/>
              <a:t>Total </a:t>
            </a:r>
            <a:r>
              <a:rPr lang="en-GB" dirty="0"/>
              <a:t>revenue: £30,257</a:t>
            </a:r>
            <a:endParaRPr lang="en-IE" dirty="0"/>
          </a:p>
        </p:txBody>
      </p:sp>
      <p:sp>
        <p:nvSpPr>
          <p:cNvPr id="8" name="Rectangle 7"/>
          <p:cNvSpPr/>
          <p:nvPr/>
        </p:nvSpPr>
        <p:spPr>
          <a:xfrm>
            <a:off x="5364088" y="4581128"/>
            <a:ext cx="3491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dirty="0"/>
              <a:t>Total bookings </a:t>
            </a:r>
            <a:r>
              <a:rPr lang="en-IE" dirty="0" smtClean="0"/>
              <a:t>6,151</a:t>
            </a:r>
            <a:endParaRPr lang="en-IE" dirty="0"/>
          </a:p>
          <a:p>
            <a:pPr fontAlgn="t"/>
            <a:endParaRPr lang="en-GB" dirty="0" smtClean="0"/>
          </a:p>
          <a:p>
            <a:pPr fontAlgn="t"/>
            <a:r>
              <a:rPr lang="en-GB" dirty="0" smtClean="0"/>
              <a:t>Total </a:t>
            </a:r>
            <a:r>
              <a:rPr lang="en-GB" dirty="0"/>
              <a:t>revenue: </a:t>
            </a:r>
            <a:r>
              <a:rPr lang="en-IE" dirty="0"/>
              <a:t>£55,036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062094"/>
            <a:ext cx="728585" cy="648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5044904"/>
            <a:ext cx="728585" cy="6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82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Creative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7" y="1543360"/>
            <a:ext cx="2771173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967" y="885019"/>
            <a:ext cx="2305984" cy="190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500" y="2956765"/>
            <a:ext cx="1368571" cy="19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9FD723C4-2258-449B-8AD0-217EC0716670" descr="imag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76" y="3573016"/>
            <a:ext cx="2356520" cy="235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60" y="5013176"/>
            <a:ext cx="2453945" cy="1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30" y="1340768"/>
            <a:ext cx="2547766" cy="165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366" y="1769323"/>
            <a:ext cx="197723" cy="134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0402" y="885019"/>
            <a:ext cx="107425" cy="107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9793" y="4719556"/>
            <a:ext cx="264029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2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enaPowerpoint">
  <a:themeElements>
    <a:clrScheme name="Stena">
      <a:dk1>
        <a:srgbClr val="034592"/>
      </a:dk1>
      <a:lt1>
        <a:sysClr val="window" lastClr="FFFFFF"/>
      </a:lt1>
      <a:dk2>
        <a:srgbClr val="034592"/>
      </a:dk2>
      <a:lt2>
        <a:srgbClr val="EEECE1"/>
      </a:lt2>
      <a:accent1>
        <a:srgbClr val="034592"/>
      </a:accent1>
      <a:accent2>
        <a:srgbClr val="E41F1F"/>
      </a:accent2>
      <a:accent3>
        <a:srgbClr val="00A3E2"/>
      </a:accent3>
      <a:accent4>
        <a:srgbClr val="B2B2B2"/>
      </a:accent4>
      <a:accent5>
        <a:srgbClr val="008862"/>
      </a:accent5>
      <a:accent6>
        <a:srgbClr val="83D0F5"/>
      </a:accent6>
      <a:hlink>
        <a:srgbClr val="034592"/>
      </a:hlink>
      <a:folHlink>
        <a:srgbClr val="E41F1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/>
          <a:tailEnd/>
        </a:ln>
      </a:spPr>
      <a:bodyPr anchor="ctr"/>
      <a:lstStyle>
        <a:defPPr algn="ctr" defTabSz="777875" fontAlgn="base">
          <a:spcBef>
            <a:spcPct val="0"/>
          </a:spcBef>
          <a:spcAft>
            <a:spcPct val="0"/>
          </a:spcAft>
          <a:defRPr dirty="0">
            <a:solidFill>
              <a:prstClr val="white"/>
            </a:soli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naPowerpoint.potx" id="{3D835FB8-72D2-4848-A16A-FDFDD04F4D97}" vid="{2B7AF598-EAAE-4D51-AF15-A861E5C54E88}"/>
    </a:ext>
  </a:extLst>
</a:theme>
</file>

<file path=ppt/theme/theme2.xml><?xml version="1.0" encoding="utf-8"?>
<a:theme xmlns:a="http://schemas.openxmlformats.org/drawingml/2006/main" name="Blue theme">
  <a:themeElements>
    <a:clrScheme name="Stena">
      <a:dk1>
        <a:srgbClr val="034592"/>
      </a:dk1>
      <a:lt1>
        <a:sysClr val="window" lastClr="FFFFFF"/>
      </a:lt1>
      <a:dk2>
        <a:srgbClr val="034592"/>
      </a:dk2>
      <a:lt2>
        <a:srgbClr val="EEECE1"/>
      </a:lt2>
      <a:accent1>
        <a:srgbClr val="034592"/>
      </a:accent1>
      <a:accent2>
        <a:srgbClr val="E41F1F"/>
      </a:accent2>
      <a:accent3>
        <a:srgbClr val="00A3E2"/>
      </a:accent3>
      <a:accent4>
        <a:srgbClr val="B2B2B2"/>
      </a:accent4>
      <a:accent5>
        <a:srgbClr val="008862"/>
      </a:accent5>
      <a:accent6>
        <a:srgbClr val="83D0F5"/>
      </a:accent6>
      <a:hlink>
        <a:srgbClr val="034592"/>
      </a:hlink>
      <a:folHlink>
        <a:srgbClr val="E41F1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/>
          <a:tailEnd/>
        </a:ln>
      </a:spPr>
      <a:bodyPr anchor="ctr"/>
      <a:lstStyle>
        <a:defPPr algn="ctr" defTabSz="777875" fontAlgn="base">
          <a:spcBef>
            <a:spcPct val="0"/>
          </a:spcBef>
          <a:spcAft>
            <a:spcPct val="0"/>
          </a:spcAft>
          <a:defRPr dirty="0">
            <a:solidFill>
              <a:prstClr val="white"/>
            </a:soli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naPowerpoint.potx" id="{3D835FB8-72D2-4848-A16A-FDFDD04F4D97}" vid="{FEF8FF46-6A59-47A4-90F1-3D236FDD62DF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ena">
    <a:dk1>
      <a:srgbClr val="034592"/>
    </a:dk1>
    <a:lt1>
      <a:sysClr val="window" lastClr="FFFFFF"/>
    </a:lt1>
    <a:dk2>
      <a:srgbClr val="034592"/>
    </a:dk2>
    <a:lt2>
      <a:srgbClr val="EEECE1"/>
    </a:lt2>
    <a:accent1>
      <a:srgbClr val="034592"/>
    </a:accent1>
    <a:accent2>
      <a:srgbClr val="E41F1F"/>
    </a:accent2>
    <a:accent3>
      <a:srgbClr val="00A3E2"/>
    </a:accent3>
    <a:accent4>
      <a:srgbClr val="B2B2B2"/>
    </a:accent4>
    <a:accent5>
      <a:srgbClr val="008862"/>
    </a:accent5>
    <a:accent6>
      <a:srgbClr val="83D0F5"/>
    </a:accent6>
    <a:hlink>
      <a:srgbClr val="034592"/>
    </a:hlink>
    <a:folHlink>
      <a:srgbClr val="E41F1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1924</TotalTime>
  <Words>855</Words>
  <Application>Microsoft Macintosh PowerPoint</Application>
  <PresentationFormat>On-screen Show (4:3)</PresentationFormat>
  <Paragraphs>205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Mangal</vt:lpstr>
      <vt:lpstr>ＭＳ Ｐゴシック</vt:lpstr>
      <vt:lpstr>Wingdings</vt:lpstr>
      <vt:lpstr>Arial</vt:lpstr>
      <vt:lpstr>StenaPowerpoint</vt:lpstr>
      <vt:lpstr>Blue theme</vt:lpstr>
      <vt:lpstr>PowerPoint Presentation</vt:lpstr>
      <vt:lpstr>Budget Targets</vt:lpstr>
      <vt:lpstr>Objectives</vt:lpstr>
      <vt:lpstr>SWOT Analysis</vt:lpstr>
      <vt:lpstr>SWOT Analysis</vt:lpstr>
      <vt:lpstr>Challenges</vt:lpstr>
      <vt:lpstr>St Patrick’s Day</vt:lpstr>
      <vt:lpstr>Results</vt:lpstr>
      <vt:lpstr>Creative</vt:lpstr>
      <vt:lpstr>Kids go free – IBA Campaign</vt:lpstr>
      <vt:lpstr>Kids go Free Results</vt:lpstr>
      <vt:lpstr>Creative</vt:lpstr>
      <vt:lpstr>Budget 2017 – key numbers</vt:lpstr>
      <vt:lpstr>Budget versus Forecast</vt:lpstr>
      <vt:lpstr>Budget versus Forecast</vt:lpstr>
      <vt:lpstr>Budget versus Forecast - Market Share</vt:lpstr>
    </vt:vector>
  </TitlesOfParts>
  <Company>Stena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Fredrik Larsson</dc:creator>
  <cp:lastModifiedBy>Leah Smyth</cp:lastModifiedBy>
  <cp:revision>46</cp:revision>
  <dcterms:created xsi:type="dcterms:W3CDTF">2016-08-26T08:10:07Z</dcterms:created>
  <dcterms:modified xsi:type="dcterms:W3CDTF">2017-11-21T11:44:49Z</dcterms:modified>
</cp:coreProperties>
</file>